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9" r:id="rId5"/>
    <p:sldId id="260" r:id="rId6"/>
    <p:sldId id="265" r:id="rId7"/>
    <p:sldId id="268" r:id="rId8"/>
    <p:sldId id="306" r:id="rId9"/>
    <p:sldId id="304" r:id="rId10"/>
    <p:sldId id="305" r:id="rId11"/>
    <p:sldId id="261" r:id="rId12"/>
    <p:sldId id="262" r:id="rId13"/>
    <p:sldId id="263" r:id="rId14"/>
    <p:sldId id="264" r:id="rId15"/>
    <p:sldId id="266" r:id="rId16"/>
    <p:sldId id="267" r:id="rId17"/>
    <p:sldId id="270" r:id="rId18"/>
    <p:sldId id="271" r:id="rId19"/>
    <p:sldId id="258" r:id="rId20"/>
    <p:sldId id="303" r:id="rId21"/>
    <p:sldId id="272" r:id="rId22"/>
    <p:sldId id="286" r:id="rId23"/>
    <p:sldId id="288" r:id="rId24"/>
    <p:sldId id="295" r:id="rId25"/>
    <p:sldId id="273" r:id="rId26"/>
    <p:sldId id="290" r:id="rId27"/>
    <p:sldId id="274" r:id="rId28"/>
    <p:sldId id="285" r:id="rId29"/>
    <p:sldId id="307" r:id="rId30"/>
    <p:sldId id="281" r:id="rId31"/>
    <p:sldId id="283" r:id="rId32"/>
    <p:sldId id="289" r:id="rId33"/>
    <p:sldId id="291" r:id="rId34"/>
    <p:sldId id="275" r:id="rId35"/>
    <p:sldId id="284" r:id="rId36"/>
    <p:sldId id="276" r:id="rId37"/>
    <p:sldId id="287" r:id="rId38"/>
    <p:sldId id="308" r:id="rId39"/>
    <p:sldId id="277" r:id="rId40"/>
    <p:sldId id="292" r:id="rId41"/>
    <p:sldId id="293" r:id="rId42"/>
    <p:sldId id="294" r:id="rId43"/>
    <p:sldId id="315" r:id="rId44"/>
    <p:sldId id="278" r:id="rId45"/>
    <p:sldId id="296" r:id="rId46"/>
    <p:sldId id="297" r:id="rId47"/>
    <p:sldId id="280" r:id="rId48"/>
    <p:sldId id="298" r:id="rId49"/>
    <p:sldId id="279" r:id="rId50"/>
    <p:sldId id="302" r:id="rId51"/>
    <p:sldId id="299" r:id="rId52"/>
    <p:sldId id="300" r:id="rId53"/>
    <p:sldId id="301" r:id="rId54"/>
    <p:sldId id="309" r:id="rId55"/>
    <p:sldId id="313" r:id="rId56"/>
    <p:sldId id="312" r:id="rId57"/>
    <p:sldId id="314" r:id="rId58"/>
    <p:sldId id="311" r:id="rId59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42" autoAdjust="0"/>
    <p:restoredTop sz="94660"/>
  </p:normalViewPr>
  <p:slideViewPr>
    <p:cSldViewPr>
      <p:cViewPr varScale="1">
        <p:scale>
          <a:sx n="86" d="100"/>
          <a:sy n="86" d="100"/>
        </p:scale>
        <p:origin x="104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6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07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90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55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54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5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5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7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7A0A-3F56-4A2A-BA36-B10B82B7F1EE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3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7A0A-3F56-4A2A-BA36-B10B82B7F1EE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F61F-F0A3-4749-B823-8EAEEB81E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7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Morphology of </a:t>
            </a:r>
            <a:r>
              <a:rPr lang="en-US"/>
              <a:t>Vegetative Structures  I &amp; 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Roots, stems &amp; leaves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J&amp;C pp. 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65-73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85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59136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0957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2333625" cy="30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4843959"/>
            <a:ext cx="2649220" cy="198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3716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potato is the terminal, storage portion of a rhizome (underground stem) known as a tuber.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29337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Onion bulb is made up of fleshy leaves attached to small knoblike stem.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6553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Roots come from here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172200" y="6248400"/>
            <a:ext cx="3810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900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Juncus</a:t>
            </a:r>
            <a:r>
              <a:rPr lang="en-US" dirty="0"/>
              <a:t> </a:t>
            </a:r>
            <a:r>
              <a:rPr lang="en-US" dirty="0" err="1"/>
              <a:t>arcticus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52558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Juncus</a:t>
            </a:r>
            <a:r>
              <a:rPr lang="en-US" dirty="0"/>
              <a:t> </a:t>
            </a:r>
            <a:r>
              <a:rPr lang="en-US" dirty="0" err="1"/>
              <a:t>arcticus</a:t>
            </a:r>
            <a:r>
              <a:rPr lang="en-US" dirty="0"/>
              <a:t> (rhizome= underground horizontal stem)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04" y="1600200"/>
            <a:ext cx="6690791" cy="4525963"/>
          </a:xfrm>
        </p:spPr>
      </p:pic>
    </p:spTree>
    <p:extLst>
      <p:ext uri="{BB962C8B-B14F-4D97-AF65-F5344CB8AC3E}">
        <p14:creationId xmlns:p14="http://schemas.microsoft.com/office/powerpoint/2010/main" val="804102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Hopia</a:t>
            </a:r>
            <a:r>
              <a:rPr lang="en-US" dirty="0"/>
              <a:t> </a:t>
            </a:r>
            <a:r>
              <a:rPr lang="en-US" dirty="0" err="1"/>
              <a:t>obtusum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64078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Hopia</a:t>
            </a:r>
            <a:r>
              <a:rPr lang="en-US" dirty="0"/>
              <a:t> </a:t>
            </a:r>
            <a:r>
              <a:rPr lang="en-US" dirty="0" err="1"/>
              <a:t>obtusum</a:t>
            </a:r>
            <a:r>
              <a:rPr lang="en-US" dirty="0"/>
              <a:t> (stolon= “runner,” above ground horizontal stem)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65301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Corallorhiza</a:t>
            </a:r>
            <a:r>
              <a:rPr lang="en-US" dirty="0"/>
              <a:t> </a:t>
            </a:r>
            <a:r>
              <a:rPr lang="en-US" dirty="0" err="1"/>
              <a:t>wisteriana</a:t>
            </a:r>
            <a:r>
              <a:rPr lang="en-US" dirty="0"/>
              <a:t> (Roots:  none, from a branched “coralloid” rhizome)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67" y="1600200"/>
            <a:ext cx="5857666" cy="4525963"/>
          </a:xfrm>
        </p:spPr>
      </p:pic>
    </p:spTree>
    <p:extLst>
      <p:ext uri="{BB962C8B-B14F-4D97-AF65-F5344CB8AC3E}">
        <p14:creationId xmlns:p14="http://schemas.microsoft.com/office/powerpoint/2010/main" val="1626645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Corallorhiza</a:t>
            </a:r>
            <a:r>
              <a:rPr lang="en-US" dirty="0"/>
              <a:t> </a:t>
            </a:r>
            <a:r>
              <a:rPr lang="en-US" dirty="0" err="1"/>
              <a:t>wisteriana</a:t>
            </a:r>
            <a:r>
              <a:rPr lang="en-US" dirty="0"/>
              <a:t>:  extensive </a:t>
            </a:r>
            <a:r>
              <a:rPr lang="en-US" dirty="0" err="1"/>
              <a:t>mycorrhizae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62252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Phoradendron</a:t>
            </a:r>
            <a:r>
              <a:rPr lang="en-US" dirty="0"/>
              <a:t> </a:t>
            </a:r>
            <a:r>
              <a:rPr lang="en-US" dirty="0" err="1"/>
              <a:t>coryae</a:t>
            </a:r>
            <a:r>
              <a:rPr lang="en-US" dirty="0"/>
              <a:t> (</a:t>
            </a:r>
            <a:r>
              <a:rPr lang="en-US" dirty="0" err="1"/>
              <a:t>haustoria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01408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Phoradendron</a:t>
            </a:r>
            <a:r>
              <a:rPr lang="en-US" dirty="0"/>
              <a:t> </a:t>
            </a:r>
            <a:r>
              <a:rPr lang="en-US" dirty="0" err="1"/>
              <a:t>coryae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75" y="1600200"/>
            <a:ext cx="6509250" cy="4525963"/>
          </a:xfrm>
        </p:spPr>
      </p:pic>
    </p:spTree>
    <p:extLst>
      <p:ext uri="{BB962C8B-B14F-4D97-AF65-F5344CB8AC3E}">
        <p14:creationId xmlns:p14="http://schemas.microsoft.com/office/powerpoint/2010/main" val="582582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Stem– the axis of a plant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303615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Roots (and stem parts that LOOK like roots but aren’t)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Quite uniform in appearance and therefore cannot be used alone to identify a plant.</a:t>
            </a:r>
          </a:p>
          <a:p>
            <a:r>
              <a:rPr lang="en-US" dirty="0"/>
              <a:t>Can be used to differentiate annual vs. perennial.</a:t>
            </a:r>
          </a:p>
          <a:p>
            <a:r>
              <a:rPr lang="en-US" dirty="0"/>
              <a:t>Fibrous:  all portions of root system about the same thickness and well branched.</a:t>
            </a:r>
          </a:p>
          <a:p>
            <a:r>
              <a:rPr lang="en-US" dirty="0"/>
              <a:t>Taproot:  with a major root enlarged and growing downward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373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Xylem &amp; Phloem in Stems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7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1F133B-B679-4298-84FE-0396679B986D}"/>
              </a:ext>
            </a:extLst>
          </p:cNvPr>
          <p:cNvSpPr/>
          <p:nvPr/>
        </p:nvSpPr>
        <p:spPr>
          <a:xfrm>
            <a:off x="1066800" y="1447800"/>
            <a:ext cx="7086600" cy="1752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4651B4B-D038-40B6-AA16-D68BC38FE4A4}"/>
              </a:ext>
            </a:extLst>
          </p:cNvPr>
          <p:cNvSpPr/>
          <p:nvPr/>
        </p:nvSpPr>
        <p:spPr>
          <a:xfrm>
            <a:off x="152400" y="2286000"/>
            <a:ext cx="838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06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Arrangement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3635371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err="1"/>
              <a:t>Mentha</a:t>
            </a:r>
            <a:r>
              <a:rPr lang="en-US" dirty="0"/>
              <a:t> </a:t>
            </a:r>
            <a:r>
              <a:rPr lang="en-US" dirty="0" err="1"/>
              <a:t>arvensis</a:t>
            </a:r>
            <a:r>
              <a:rPr lang="en-US" dirty="0"/>
              <a:t> (leaves opposite)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66800"/>
            <a:ext cx="4059436" cy="5412582"/>
          </a:xfrm>
        </p:spPr>
      </p:pic>
    </p:spTree>
    <p:extLst>
      <p:ext uri="{BB962C8B-B14F-4D97-AF65-F5344CB8AC3E}">
        <p14:creationId xmlns:p14="http://schemas.microsoft.com/office/powerpoint/2010/main" val="716981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Salix </a:t>
            </a:r>
            <a:r>
              <a:rPr lang="en-US" dirty="0" err="1"/>
              <a:t>irrorata</a:t>
            </a:r>
            <a:r>
              <a:rPr lang="en-US" dirty="0"/>
              <a:t> (leaves alternate)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34494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Mollugo</a:t>
            </a:r>
            <a:r>
              <a:rPr lang="en-US" dirty="0"/>
              <a:t> </a:t>
            </a:r>
            <a:r>
              <a:rPr lang="en-US" dirty="0" err="1"/>
              <a:t>verticillata</a:t>
            </a:r>
            <a:r>
              <a:rPr lang="en-US" dirty="0"/>
              <a:t>– whorled leaves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43797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Complexity-- Simple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1064014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Ulmus</a:t>
            </a:r>
            <a:r>
              <a:rPr lang="en-US" dirty="0"/>
              <a:t> </a:t>
            </a:r>
            <a:r>
              <a:rPr lang="en-US" dirty="0" err="1"/>
              <a:t>pumila</a:t>
            </a:r>
            <a:r>
              <a:rPr lang="en-US" dirty="0"/>
              <a:t>– simple leaf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6472645" cy="4313411"/>
          </a:xfrm>
        </p:spPr>
      </p:pic>
    </p:spTree>
    <p:extLst>
      <p:ext uri="{BB962C8B-B14F-4D97-AF65-F5344CB8AC3E}">
        <p14:creationId xmlns:p14="http://schemas.microsoft.com/office/powerpoint/2010/main" val="1534796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Complexity-- Compound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3928999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Lupinus</a:t>
            </a:r>
            <a:r>
              <a:rPr lang="en-US" dirty="0"/>
              <a:t> </a:t>
            </a:r>
            <a:r>
              <a:rPr lang="en-US" dirty="0" err="1"/>
              <a:t>concinnus</a:t>
            </a:r>
            <a:r>
              <a:rPr lang="en-US" dirty="0"/>
              <a:t>– compound leaves, palmate arrangement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52600"/>
            <a:ext cx="6167845" cy="4110290"/>
          </a:xfrm>
        </p:spPr>
      </p:pic>
    </p:spTree>
    <p:extLst>
      <p:ext uri="{BB962C8B-B14F-4D97-AF65-F5344CB8AC3E}">
        <p14:creationId xmlns:p14="http://schemas.microsoft.com/office/powerpoint/2010/main" val="728899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Compound leaves, palmate </a:t>
            </a:r>
            <a:r>
              <a:rPr lang="en-US" dirty="0" err="1"/>
              <a:t>arrangment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74960"/>
            <a:ext cx="6858000" cy="4570214"/>
          </a:xfrm>
        </p:spPr>
      </p:pic>
      <p:sp>
        <p:nvSpPr>
          <p:cNvPr id="5" name="TextBox 4"/>
          <p:cNvSpPr txBox="1"/>
          <p:nvPr/>
        </p:nvSpPr>
        <p:spPr>
          <a:xfrm>
            <a:off x="2514600" y="6379726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 nobody knows the ID of this plant…!? </a:t>
            </a:r>
          </a:p>
        </p:txBody>
      </p:sp>
    </p:spTree>
    <p:extLst>
      <p:ext uri="{BB962C8B-B14F-4D97-AF65-F5344CB8AC3E}">
        <p14:creationId xmlns:p14="http://schemas.microsoft.com/office/powerpoint/2010/main" val="1713890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 Look- </a:t>
            </a:r>
            <a:r>
              <a:rPr lang="en-US" dirty="0" err="1"/>
              <a:t>Alikes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Stolon=  above ground horizontal stem (NOT a root;  the roots develop downward from the stolon)</a:t>
            </a:r>
          </a:p>
          <a:p>
            <a:r>
              <a:rPr lang="en-US" dirty="0"/>
              <a:t>Rhizome= below ground horizontal stem (NOT a root;  the roots develop downward from the rhizome)</a:t>
            </a:r>
          </a:p>
        </p:txBody>
      </p:sp>
    </p:spTree>
    <p:extLst>
      <p:ext uri="{BB962C8B-B14F-4D97-AF65-F5344CB8AC3E}">
        <p14:creationId xmlns:p14="http://schemas.microsoft.com/office/powerpoint/2010/main" val="1503796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Sambucus</a:t>
            </a:r>
            <a:r>
              <a:rPr lang="en-US" dirty="0"/>
              <a:t> </a:t>
            </a:r>
            <a:r>
              <a:rPr lang="en-US" dirty="0" err="1"/>
              <a:t>coerulea</a:t>
            </a:r>
            <a:r>
              <a:rPr lang="en-US" dirty="0"/>
              <a:t>– compound leaves  odd pinnate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371600"/>
            <a:ext cx="3505387" cy="4996543"/>
          </a:xfrm>
        </p:spPr>
      </p:pic>
    </p:spTree>
    <p:extLst>
      <p:ext uri="{BB962C8B-B14F-4D97-AF65-F5344CB8AC3E}">
        <p14:creationId xmlns:p14="http://schemas.microsoft.com/office/powerpoint/2010/main" val="1884067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Rosa </a:t>
            </a:r>
            <a:r>
              <a:rPr lang="en-US" dirty="0" err="1"/>
              <a:t>woodsii</a:t>
            </a:r>
            <a:r>
              <a:rPr lang="en-US" dirty="0"/>
              <a:t>– compound leaves, odd pinnate with obvious stipules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64" y="1600200"/>
            <a:ext cx="6022071" cy="4525963"/>
          </a:xfrm>
        </p:spPr>
      </p:pic>
      <p:sp>
        <p:nvSpPr>
          <p:cNvPr id="3" name="TextBox 2"/>
          <p:cNvSpPr txBox="1"/>
          <p:nvPr/>
        </p:nvSpPr>
        <p:spPr>
          <a:xfrm>
            <a:off x="1295400" y="6324600"/>
            <a:ext cx="845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Stipule= paired appendages on either side of the base of the leaf petiole</a:t>
            </a:r>
          </a:p>
        </p:txBody>
      </p:sp>
    </p:spTree>
    <p:extLst>
      <p:ext uri="{BB962C8B-B14F-4D97-AF65-F5344CB8AC3E}">
        <p14:creationId xmlns:p14="http://schemas.microsoft.com/office/powerpoint/2010/main" val="1430760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Desmanthus</a:t>
            </a:r>
            <a:r>
              <a:rPr lang="en-US" dirty="0"/>
              <a:t> </a:t>
            </a:r>
            <a:r>
              <a:rPr lang="en-US" dirty="0" err="1"/>
              <a:t>cooleyi</a:t>
            </a:r>
            <a:r>
              <a:rPr lang="en-US" dirty="0"/>
              <a:t>– compound leaves,  </a:t>
            </a:r>
            <a:r>
              <a:rPr lang="en-US" dirty="0" err="1"/>
              <a:t>bipinnate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3616227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Ptelea</a:t>
            </a:r>
            <a:r>
              <a:rPr lang="en-US" dirty="0"/>
              <a:t> </a:t>
            </a:r>
            <a:r>
              <a:rPr lang="en-US" dirty="0" err="1"/>
              <a:t>trifoliata</a:t>
            </a:r>
            <a:r>
              <a:rPr lang="en-US" dirty="0"/>
              <a:t>– </a:t>
            </a:r>
            <a:r>
              <a:rPr lang="en-US" dirty="0" err="1"/>
              <a:t>trifoliolate</a:t>
            </a:r>
            <a:r>
              <a:rPr lang="en-US" dirty="0"/>
              <a:t> leaf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34928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Venation-- Pinnate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2582262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Cercocarpus</a:t>
            </a:r>
            <a:r>
              <a:rPr lang="en-US" dirty="0"/>
              <a:t> </a:t>
            </a:r>
            <a:r>
              <a:rPr lang="en-US" dirty="0" err="1"/>
              <a:t>breviflorus</a:t>
            </a:r>
            <a:r>
              <a:rPr lang="en-US" dirty="0"/>
              <a:t>– pinnate venation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200"/>
            <a:ext cx="5558245" cy="4034071"/>
          </a:xfrm>
        </p:spPr>
      </p:pic>
    </p:spTree>
    <p:extLst>
      <p:ext uri="{BB962C8B-B14F-4D97-AF65-F5344CB8AC3E}">
        <p14:creationId xmlns:p14="http://schemas.microsoft.com/office/powerpoint/2010/main" val="1798867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Venation– Palmate &amp; Parallel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869445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Ribes</a:t>
            </a:r>
            <a:r>
              <a:rPr lang="en-US" dirty="0"/>
              <a:t> </a:t>
            </a:r>
            <a:r>
              <a:rPr lang="en-US" dirty="0" err="1"/>
              <a:t>cereum</a:t>
            </a:r>
            <a:r>
              <a:rPr lang="en-US" dirty="0"/>
              <a:t>– Palmate venation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93" y="1600200"/>
            <a:ext cx="5929613" cy="4525963"/>
          </a:xfrm>
        </p:spPr>
      </p:pic>
    </p:spTree>
    <p:extLst>
      <p:ext uri="{BB962C8B-B14F-4D97-AF65-F5344CB8AC3E}">
        <p14:creationId xmlns:p14="http://schemas.microsoft.com/office/powerpoint/2010/main" val="2225257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Maianthemum</a:t>
            </a:r>
            <a:r>
              <a:rPr lang="en-US" dirty="0"/>
              <a:t> </a:t>
            </a:r>
            <a:r>
              <a:rPr lang="en-US" dirty="0" err="1"/>
              <a:t>racemosum</a:t>
            </a:r>
            <a:r>
              <a:rPr lang="en-US" dirty="0"/>
              <a:t>– Parallel venation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39823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Shape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32082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6730" y="451366"/>
            <a:ext cx="4267200" cy="1143000"/>
          </a:xfrm>
        </p:spPr>
        <p:txBody>
          <a:bodyPr/>
          <a:lstStyle/>
          <a:p>
            <a:r>
              <a:rPr lang="en-US" dirty="0"/>
              <a:t>Taproots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2805"/>
            <a:ext cx="4962082" cy="33067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55" y="3944847"/>
            <a:ext cx="4720045" cy="2913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7000" y="429946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Eucrypta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micrantha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4835698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Dalea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brachystachya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61" y="1267339"/>
            <a:ext cx="3738231" cy="2677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0400" y="838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Daucus</a:t>
            </a:r>
            <a:r>
              <a:rPr lang="en-US" dirty="0"/>
              <a:t> </a:t>
            </a:r>
            <a:r>
              <a:rPr lang="en-US" dirty="0" err="1"/>
              <a:t>carota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1" y="15240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</a:t>
            </a:r>
            <a:r>
              <a:rPr lang="en-US" dirty="0" err="1"/>
              <a:t>eudicots</a:t>
            </a:r>
            <a:r>
              <a:rPr lang="en-US" dirty="0"/>
              <a:t> have taproots.</a:t>
            </a:r>
          </a:p>
        </p:txBody>
      </p:sp>
    </p:spTree>
    <p:extLst>
      <p:ext uri="{BB962C8B-B14F-4D97-AF65-F5344CB8AC3E}">
        <p14:creationId xmlns:p14="http://schemas.microsoft.com/office/powerpoint/2010/main" val="771873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Cucurbita</a:t>
            </a:r>
            <a:r>
              <a:rPr lang="en-US" dirty="0"/>
              <a:t> </a:t>
            </a:r>
            <a:r>
              <a:rPr lang="en-US" dirty="0" err="1"/>
              <a:t>foetidissima</a:t>
            </a:r>
            <a:r>
              <a:rPr lang="en-US" dirty="0"/>
              <a:t>– ovate leaf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95400"/>
            <a:ext cx="3907036" cy="5209382"/>
          </a:xfrm>
        </p:spPr>
      </p:pic>
      <p:sp>
        <p:nvSpPr>
          <p:cNvPr id="3" name="TextBox 2"/>
          <p:cNvSpPr txBox="1"/>
          <p:nvPr/>
        </p:nvSpPr>
        <p:spPr>
          <a:xfrm>
            <a:off x="6781800" y="2895600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Pepo</a:t>
            </a:r>
            <a:r>
              <a:rPr lang="en-US" dirty="0"/>
              <a:t>= large berry with a thick rind derived from an inferior ovary;  use restricted to the </a:t>
            </a:r>
            <a:r>
              <a:rPr lang="en-US" dirty="0" err="1"/>
              <a:t>Cucurbitaceae</a:t>
            </a:r>
            <a:endParaRPr lang="en-US" dirty="0"/>
          </a:p>
        </p:txBody>
      </p:sp>
      <p:cxnSp>
        <p:nvCxnSpPr>
          <p:cNvPr id="7" name="Straight Arrow Connector 6"/>
          <p:cNvCxnSpPr>
            <a:stCxn id="3" idx="1"/>
          </p:cNvCxnSpPr>
          <p:nvPr/>
        </p:nvCxnSpPr>
        <p:spPr>
          <a:xfrm flipH="1">
            <a:off x="4953000" y="3772763"/>
            <a:ext cx="1828800" cy="17136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81800" y="51054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So…is a pumpkin a </a:t>
            </a:r>
            <a:r>
              <a:rPr lang="en-US" dirty="0" err="1"/>
              <a:t>pepo</a:t>
            </a:r>
            <a:r>
              <a:rPr lang="en-US" dirty="0"/>
              <a:t>?  A watermelon?</a:t>
            </a:r>
          </a:p>
        </p:txBody>
      </p:sp>
    </p:spTree>
    <p:extLst>
      <p:ext uri="{BB962C8B-B14F-4D97-AF65-F5344CB8AC3E}">
        <p14:creationId xmlns:p14="http://schemas.microsoft.com/office/powerpoint/2010/main" val="1703351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Senecio</a:t>
            </a:r>
            <a:r>
              <a:rPr lang="en-US" dirty="0"/>
              <a:t> </a:t>
            </a:r>
            <a:r>
              <a:rPr lang="en-US" dirty="0" err="1"/>
              <a:t>actinella</a:t>
            </a:r>
            <a:r>
              <a:rPr lang="en-US" dirty="0"/>
              <a:t>– </a:t>
            </a:r>
            <a:r>
              <a:rPr lang="en-US" dirty="0" err="1"/>
              <a:t>obovate</a:t>
            </a:r>
            <a:r>
              <a:rPr lang="en-US" dirty="0"/>
              <a:t> leaf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143000"/>
            <a:ext cx="3641665" cy="5464633"/>
          </a:xfrm>
        </p:spPr>
      </p:pic>
    </p:spTree>
    <p:extLst>
      <p:ext uri="{BB962C8B-B14F-4D97-AF65-F5344CB8AC3E}">
        <p14:creationId xmlns:p14="http://schemas.microsoft.com/office/powerpoint/2010/main" val="3241222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Veratrum</a:t>
            </a:r>
            <a:r>
              <a:rPr lang="en-US" dirty="0"/>
              <a:t> </a:t>
            </a:r>
            <a:r>
              <a:rPr lang="en-US" dirty="0" err="1"/>
              <a:t>californicum</a:t>
            </a:r>
            <a:r>
              <a:rPr lang="en-US" dirty="0"/>
              <a:t> – elliptic leaf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9220"/>
            <a:ext cx="6908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5400" y="5410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Corn Lilly</a:t>
            </a:r>
          </a:p>
        </p:txBody>
      </p:sp>
    </p:spTree>
    <p:extLst>
      <p:ext uri="{BB962C8B-B14F-4D97-AF65-F5344CB8AC3E}">
        <p14:creationId xmlns:p14="http://schemas.microsoft.com/office/powerpoint/2010/main" val="3624025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Mollugo</a:t>
            </a:r>
            <a:r>
              <a:rPr lang="en-US" dirty="0"/>
              <a:t> </a:t>
            </a:r>
            <a:r>
              <a:rPr lang="en-US" dirty="0" err="1"/>
              <a:t>verticillata</a:t>
            </a:r>
            <a:r>
              <a:rPr lang="en-US" dirty="0"/>
              <a:t>– oblong leaf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33604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Apex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427137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Boechera</a:t>
            </a:r>
            <a:r>
              <a:rPr lang="en-US" dirty="0"/>
              <a:t> </a:t>
            </a:r>
            <a:r>
              <a:rPr lang="en-US" dirty="0" err="1"/>
              <a:t>fendleri</a:t>
            </a:r>
            <a:r>
              <a:rPr lang="en-US" dirty="0"/>
              <a:t>– acute leaf apex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2647576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Noccaea</a:t>
            </a:r>
            <a:r>
              <a:rPr lang="en-US" dirty="0"/>
              <a:t> </a:t>
            </a:r>
            <a:r>
              <a:rPr lang="en-US" dirty="0" err="1"/>
              <a:t>fendleri</a:t>
            </a:r>
            <a:r>
              <a:rPr lang="en-US" dirty="0"/>
              <a:t>– obtuse leaf apex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38674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Base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436742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Rumex</a:t>
            </a:r>
            <a:r>
              <a:rPr lang="en-US" dirty="0"/>
              <a:t> </a:t>
            </a:r>
            <a:r>
              <a:rPr lang="en-US" dirty="0" err="1"/>
              <a:t>orthoneurus</a:t>
            </a:r>
            <a:r>
              <a:rPr lang="en-US" dirty="0"/>
              <a:t>– </a:t>
            </a:r>
            <a:r>
              <a:rPr lang="en-US" dirty="0" err="1"/>
              <a:t>cordate</a:t>
            </a:r>
            <a:r>
              <a:rPr lang="en-US" dirty="0"/>
              <a:t> leaf base, oblong leaf shape, acute tip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19914714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Margin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2698908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Oenothera</a:t>
            </a:r>
            <a:r>
              <a:rPr lang="en-US" dirty="0"/>
              <a:t> </a:t>
            </a:r>
            <a:r>
              <a:rPr lang="en-US" dirty="0" err="1"/>
              <a:t>caespitosa</a:t>
            </a:r>
            <a:r>
              <a:rPr lang="en-US" dirty="0"/>
              <a:t> (annual or perennial?)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44" y="3581400"/>
            <a:ext cx="4733393" cy="315436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0"/>
            <a:ext cx="4156364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95400"/>
            <a:ext cx="2743200" cy="20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0"/>
            <a:ext cx="2101024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69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Philadelphus</a:t>
            </a:r>
            <a:r>
              <a:rPr lang="en-US" dirty="0"/>
              <a:t> </a:t>
            </a:r>
            <a:r>
              <a:rPr lang="en-US" dirty="0" err="1"/>
              <a:t>microphyllus</a:t>
            </a:r>
            <a:r>
              <a:rPr lang="en-US" dirty="0"/>
              <a:t>– entire leaf margin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6244045" cy="4468394"/>
          </a:xfrm>
        </p:spPr>
      </p:pic>
    </p:spTree>
    <p:extLst>
      <p:ext uri="{BB962C8B-B14F-4D97-AF65-F5344CB8AC3E}">
        <p14:creationId xmlns:p14="http://schemas.microsoft.com/office/powerpoint/2010/main" val="40462911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Quercus</a:t>
            </a:r>
            <a:r>
              <a:rPr lang="en-US" dirty="0"/>
              <a:t> </a:t>
            </a:r>
            <a:r>
              <a:rPr lang="en-US" dirty="0" err="1"/>
              <a:t>gambelii</a:t>
            </a:r>
            <a:r>
              <a:rPr lang="en-US" dirty="0"/>
              <a:t>– lobed leaf margin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38660575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Penstemon</a:t>
            </a:r>
            <a:r>
              <a:rPr lang="en-US" dirty="0"/>
              <a:t> </a:t>
            </a:r>
            <a:r>
              <a:rPr lang="en-US" dirty="0" err="1"/>
              <a:t>pseudospectabilis</a:t>
            </a:r>
            <a:r>
              <a:rPr lang="en-US" dirty="0"/>
              <a:t>– serrate leaf margin, </a:t>
            </a:r>
            <a:r>
              <a:rPr lang="en-US" dirty="0" err="1"/>
              <a:t>perfoliate</a:t>
            </a:r>
            <a:r>
              <a:rPr lang="en-US" dirty="0"/>
              <a:t> stem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15239934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Alnus</a:t>
            </a:r>
            <a:r>
              <a:rPr lang="en-US" dirty="0"/>
              <a:t> </a:t>
            </a:r>
            <a:r>
              <a:rPr lang="en-US" dirty="0" err="1"/>
              <a:t>oblongifolia</a:t>
            </a:r>
            <a:r>
              <a:rPr lang="en-US" dirty="0"/>
              <a:t>– doubly serrate leaf margin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7158445" cy="4770432"/>
          </a:xfrm>
        </p:spPr>
      </p:pic>
    </p:spTree>
    <p:extLst>
      <p:ext uri="{BB962C8B-B14F-4D97-AF65-F5344CB8AC3E}">
        <p14:creationId xmlns:p14="http://schemas.microsoft.com/office/powerpoint/2010/main" val="38250020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Thorns, Spines &amp; Prickles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352675"/>
            <a:ext cx="50768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3588" y="5029200"/>
            <a:ext cx="53578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“A” is a </a:t>
            </a:r>
            <a:r>
              <a:rPr lang="en-US" b="1" dirty="0"/>
              <a:t>thorn</a:t>
            </a:r>
            <a:r>
              <a:rPr lang="en-US" dirty="0"/>
              <a:t>, </a:t>
            </a:r>
            <a:r>
              <a:rPr lang="en-US" b="1" dirty="0"/>
              <a:t>a modified, sharp-pointed stem </a:t>
            </a:r>
            <a:r>
              <a:rPr lang="en-US" dirty="0"/>
              <a:t>originating in the leaf axil where a stem usually arises.</a:t>
            </a:r>
          </a:p>
          <a:p>
            <a:r>
              <a:rPr lang="en-US" dirty="0"/>
              <a:t>“B” is a </a:t>
            </a:r>
            <a:r>
              <a:rPr lang="en-US" b="1" dirty="0"/>
              <a:t>spine</a:t>
            </a:r>
            <a:r>
              <a:rPr lang="en-US" dirty="0"/>
              <a:t>, </a:t>
            </a:r>
            <a:r>
              <a:rPr lang="en-US" b="1" dirty="0"/>
              <a:t>a modified leaf or part of a leaf </a:t>
            </a:r>
            <a:r>
              <a:rPr lang="en-US" dirty="0"/>
              <a:t>such as the petiole or stipule, originating where a leaf usually arises and with a bud in its axil.</a:t>
            </a:r>
          </a:p>
        </p:txBody>
      </p:sp>
    </p:spTree>
    <p:extLst>
      <p:ext uri="{BB962C8B-B14F-4D97-AF65-F5344CB8AC3E}">
        <p14:creationId xmlns:p14="http://schemas.microsoft.com/office/powerpoint/2010/main" val="33538339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Thorn– a modified stem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11" y="1371600"/>
            <a:ext cx="708936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200" y="6324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Koeberlinia</a:t>
            </a:r>
            <a:r>
              <a:rPr lang="en-US" dirty="0"/>
              <a:t> </a:t>
            </a:r>
            <a:r>
              <a:rPr lang="en-US" dirty="0" err="1"/>
              <a:t>spinosa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9210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Stipular</a:t>
            </a:r>
            <a:r>
              <a:rPr lang="en-US" dirty="0"/>
              <a:t> Spine– modified stipule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444686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64770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Mimosa </a:t>
            </a:r>
            <a:r>
              <a:rPr lang="en-US" dirty="0" err="1"/>
              <a:t>aculeaticarpa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181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Cactus Spines– a special case.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662940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524000"/>
            <a:ext cx="1752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Cactus spines arise in the early deciduous leaf axil in an area termed the areole.  However</a:t>
            </a:r>
            <a:r>
              <a:rPr lang="en-US"/>
              <a:t>, they are </a:t>
            </a:r>
            <a:r>
              <a:rPr lang="en-US" dirty="0"/>
              <a:t>homologous to bud scales rather than to stems and so are not modified stems but rather modified leaves (spines.)  </a:t>
            </a:r>
          </a:p>
        </p:txBody>
      </p:sp>
    </p:spTree>
    <p:extLst>
      <p:ext uri="{BB962C8B-B14F-4D97-AF65-F5344CB8AC3E}">
        <p14:creationId xmlns:p14="http://schemas.microsoft.com/office/powerpoint/2010/main" val="14075450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Prickles– they are new epidermal tissue, not “modified anything” and can occur anywhere on stem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87830"/>
            <a:ext cx="60960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6400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Rosa </a:t>
            </a:r>
            <a:r>
              <a:rPr lang="en-US" dirty="0" err="1"/>
              <a:t>woodsii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66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Bouteloua</a:t>
            </a:r>
            <a:r>
              <a:rPr lang="en-US" dirty="0"/>
              <a:t> </a:t>
            </a:r>
            <a:r>
              <a:rPr lang="en-US" dirty="0" err="1"/>
              <a:t>barbata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TextBox 2"/>
          <p:cNvSpPr txBox="1"/>
          <p:nvPr/>
        </p:nvSpPr>
        <p:spPr>
          <a:xfrm>
            <a:off x="7696200" y="32004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Six weeks </a:t>
            </a:r>
            <a:r>
              <a:rPr lang="en-US" dirty="0" err="1"/>
              <a:t>grama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93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Bouteloua</a:t>
            </a:r>
            <a:r>
              <a:rPr lang="en-US" dirty="0"/>
              <a:t> </a:t>
            </a:r>
            <a:r>
              <a:rPr lang="en-US" dirty="0" err="1"/>
              <a:t>barbata</a:t>
            </a:r>
            <a:r>
              <a:rPr lang="en-US" dirty="0"/>
              <a:t> (fibrous, annual or perennial?)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42850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Roots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Food storage roots:  cross sections of these roots reveal multiple rings of secondary growth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419600"/>
            <a:ext cx="2278586" cy="2107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4234934"/>
            <a:ext cx="227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Radishes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70" y="3326892"/>
            <a:ext cx="42672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604266"/>
            <a:ext cx="136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Carrots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0" y="2895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Beets</a:t>
            </a:r>
          </a:p>
        </p:txBody>
      </p:sp>
    </p:spTree>
    <p:extLst>
      <p:ext uri="{BB962C8B-B14F-4D97-AF65-F5344CB8AC3E}">
        <p14:creationId xmlns:p14="http://schemas.microsoft.com/office/powerpoint/2010/main" val="1462630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Modified Stems</a:t>
            </a:r>
            <a:br>
              <a:rPr lang="en-US" dirty="0"/>
            </a:br>
            <a:r>
              <a:rPr lang="en-US" dirty="0"/>
              <a:t>Keep in mind…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“…stems have leaves at nodes, with internodes between the nodes, and buds in the axils of the leaves…”</a:t>
            </a:r>
          </a:p>
          <a:p>
            <a:r>
              <a:rPr lang="en-US" dirty="0"/>
              <a:t>“…roots have no leaves, nodes, or axillary buds.”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“Biology” 9</a:t>
            </a:r>
            <a:r>
              <a:rPr lang="en-US" baseline="30000" dirty="0"/>
              <a:t>th</a:t>
            </a:r>
            <a:r>
              <a:rPr lang="en-US" dirty="0"/>
              <a:t> ed. Raven et al</a:t>
            </a:r>
          </a:p>
        </p:txBody>
      </p:sp>
    </p:spTree>
    <p:extLst>
      <p:ext uri="{BB962C8B-B14F-4D97-AF65-F5344CB8AC3E}">
        <p14:creationId xmlns:p14="http://schemas.microsoft.com/office/powerpoint/2010/main" val="2977190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706</Words>
  <Application>Microsoft Office PowerPoint</Application>
  <PresentationFormat>On-screen Show (4:3)</PresentationFormat>
  <Paragraphs>93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Calibri</vt:lpstr>
      <vt:lpstr>Office Theme</vt:lpstr>
      <vt:lpstr>Morphology of Vegetative Structures  I &amp; II</vt:lpstr>
      <vt:lpstr>Roots (and stem parts that LOOK like roots but aren’t)</vt:lpstr>
      <vt:lpstr>Root Look- Alikes</vt:lpstr>
      <vt:lpstr>Taproots</vt:lpstr>
      <vt:lpstr>Oenothera caespitosa (annual or perennial?)</vt:lpstr>
      <vt:lpstr>Bouteloua barbata</vt:lpstr>
      <vt:lpstr>Bouteloua barbata (fibrous, annual or perennial?)</vt:lpstr>
      <vt:lpstr>Modified Roots</vt:lpstr>
      <vt:lpstr>Modified Stems Keep in mind…</vt:lpstr>
      <vt:lpstr>Modified Stems</vt:lpstr>
      <vt:lpstr>Juncus arcticus</vt:lpstr>
      <vt:lpstr>Juncus arcticus (rhizome= underground horizontal stem)</vt:lpstr>
      <vt:lpstr>Hopia obtusum</vt:lpstr>
      <vt:lpstr>Hopia obtusum (stolon= “runner,” above ground horizontal stem)</vt:lpstr>
      <vt:lpstr>Corallorhiza wisteriana (Roots:  none, from a branched “coralloid” rhizome)</vt:lpstr>
      <vt:lpstr>Corallorhiza wisteriana:  extensive mycorrhizae</vt:lpstr>
      <vt:lpstr>Phoradendron coryae (haustoria)</vt:lpstr>
      <vt:lpstr>Phoradendron coryae</vt:lpstr>
      <vt:lpstr>Stem– the axis of a plant</vt:lpstr>
      <vt:lpstr>Xylem &amp; Phloem in Stems</vt:lpstr>
      <vt:lpstr>Leaf Arrangement</vt:lpstr>
      <vt:lpstr>Mentha arvensis (leaves opposite)</vt:lpstr>
      <vt:lpstr>Salix irrorata (leaves alternate)</vt:lpstr>
      <vt:lpstr>Mollugo verticillata– whorled leaves</vt:lpstr>
      <vt:lpstr>Leaf Complexity-- Simple</vt:lpstr>
      <vt:lpstr>Ulmus pumila– simple leaf</vt:lpstr>
      <vt:lpstr>Leaf Complexity-- Compound</vt:lpstr>
      <vt:lpstr>Lupinus concinnus– compound leaves, palmate arrangement</vt:lpstr>
      <vt:lpstr>Compound leaves, palmate arrangment</vt:lpstr>
      <vt:lpstr>Sambucus coerulea– compound leaves  odd pinnate</vt:lpstr>
      <vt:lpstr>Rosa woodsii– compound leaves, odd pinnate with obvious stipules</vt:lpstr>
      <vt:lpstr>Desmanthus cooleyi– compound leaves,  bipinnate</vt:lpstr>
      <vt:lpstr>Ptelea trifoliata– trifoliolate leaf</vt:lpstr>
      <vt:lpstr>Venation-- Pinnate</vt:lpstr>
      <vt:lpstr>Cercocarpus breviflorus– pinnate venation</vt:lpstr>
      <vt:lpstr>Venation– Palmate &amp; Parallel</vt:lpstr>
      <vt:lpstr>Ribes cereum– Palmate venation</vt:lpstr>
      <vt:lpstr>Maianthemum racemosum– Parallel venation</vt:lpstr>
      <vt:lpstr>Leaf Shape</vt:lpstr>
      <vt:lpstr>Cucurbita foetidissima– ovate leaf</vt:lpstr>
      <vt:lpstr>Senecio actinella– obovate leaf</vt:lpstr>
      <vt:lpstr>Veratrum californicum – elliptic leaf</vt:lpstr>
      <vt:lpstr>Mollugo verticillata– oblong leaf</vt:lpstr>
      <vt:lpstr>Leaf Apex</vt:lpstr>
      <vt:lpstr>Boechera fendleri– acute leaf apex</vt:lpstr>
      <vt:lpstr>Noccaea fendleri– obtuse leaf apex</vt:lpstr>
      <vt:lpstr>Leaf Base</vt:lpstr>
      <vt:lpstr>Rumex orthoneurus– cordate leaf base, oblong leaf shape, acute tip</vt:lpstr>
      <vt:lpstr>Leaf Margin</vt:lpstr>
      <vt:lpstr>Philadelphus microphyllus– entire leaf margin</vt:lpstr>
      <vt:lpstr>Quercus gambelii– lobed leaf margin</vt:lpstr>
      <vt:lpstr>Penstemon pseudospectabilis– serrate leaf margin, perfoliate stem</vt:lpstr>
      <vt:lpstr>Alnus oblongifolia– doubly serrate leaf margin</vt:lpstr>
      <vt:lpstr>Thorns, Spines &amp; Prickles</vt:lpstr>
      <vt:lpstr>Thorn– a modified stem</vt:lpstr>
      <vt:lpstr>Stipular Spine– modified stipule</vt:lpstr>
      <vt:lpstr>Cactus Spines– a special case.</vt:lpstr>
      <vt:lpstr>Prickles– they are new epidermal tissue, not “modified anything” and can occur anywhere on stem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Morphology of Vegetative Structures</dc:title>
  <dc:creator>Russ</dc:creator>
  <cp:lastModifiedBy>Russ Kleinman</cp:lastModifiedBy>
  <cp:revision>62</cp:revision>
  <cp:lastPrinted>2019-06-19T00:47:16Z</cp:lastPrinted>
  <dcterms:created xsi:type="dcterms:W3CDTF">2011-03-20T20:42:49Z</dcterms:created>
  <dcterms:modified xsi:type="dcterms:W3CDTF">2019-06-19T00:47:25Z</dcterms:modified>
</cp:coreProperties>
</file>